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66" r:id="rId12"/>
    <p:sldId id="267" r:id="rId13"/>
    <p:sldId id="268" r:id="rId1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ександр" initials="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100" d="100"/>
          <a:sy n="100" d="100"/>
        </p:scale>
        <p:origin x="-72" y="18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1-20T19:57:39.946" idx="1">
    <p:pos x="4524" y="3120"/>
    <p:text>Откуда такие данные? Такие утверждения надо чем-то подкреплчть!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41D32-86F4-44F3-9905-F230964EABB2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CD1AD-0C76-4EEB-8065-44259B5E5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684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CD1AD-0C76-4EEB-8065-44259B5E57D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570-C1AD-476D-B221-3D4795785DA8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28AF-B853-4F79-A7EA-E06AA750D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570-C1AD-476D-B221-3D4795785DA8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28AF-B853-4F79-A7EA-E06AA750D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570-C1AD-476D-B221-3D4795785DA8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28AF-B853-4F79-A7EA-E06AA750D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570-C1AD-476D-B221-3D4795785DA8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28AF-B853-4F79-A7EA-E06AA750D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570-C1AD-476D-B221-3D4795785DA8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28AF-B853-4F79-A7EA-E06AA750D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570-C1AD-476D-B221-3D4795785DA8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28AF-B853-4F79-A7EA-E06AA750D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570-C1AD-476D-B221-3D4795785DA8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28AF-B853-4F79-A7EA-E06AA750D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570-C1AD-476D-B221-3D4795785DA8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28AF-B853-4F79-A7EA-E06AA750D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570-C1AD-476D-B221-3D4795785DA8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28AF-B853-4F79-A7EA-E06AA750D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570-C1AD-476D-B221-3D4795785DA8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28AF-B853-4F79-A7EA-E06AA750D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570-C1AD-476D-B221-3D4795785DA8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28AF-B853-4F79-A7EA-E06AA750D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7570-C1AD-476D-B221-3D4795785DA8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28AF-B853-4F79-A7EA-E06AA750D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Индивидуальные предприниматели: вчера, сегодня, завтра.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7175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 30-летию принятия Закона СССР «Об индивидуальной трудовой деятельности»</a:t>
            </a:r>
          </a:p>
          <a:p>
            <a:r>
              <a:rPr lang="ru-RU" b="1" dirty="0" smtClean="0"/>
              <a:t>Илья </a:t>
            </a:r>
            <a:r>
              <a:rPr lang="ru-RU" b="1" dirty="0" err="1" smtClean="0"/>
              <a:t>Хандриков</a:t>
            </a:r>
            <a:endParaRPr lang="ru-RU" b="1" dirty="0" smtClean="0"/>
          </a:p>
          <a:p>
            <a:r>
              <a:rPr lang="ru-RU" dirty="0" smtClean="0"/>
              <a:t>19.11.2016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август 2016 года…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4400" dirty="0" smtClean="0"/>
              <a:t>  </a:t>
            </a:r>
          </a:p>
          <a:p>
            <a:pPr>
              <a:buNone/>
            </a:pPr>
            <a:r>
              <a:rPr lang="ru-RU" sz="4400" dirty="0" smtClean="0"/>
              <a:t>   В России зарегистрировано    2.926 000 индивидуальных предпринимателей</a:t>
            </a:r>
          </a:p>
          <a:p>
            <a:pPr>
              <a:buNone/>
            </a:pPr>
            <a:r>
              <a:rPr lang="ru-RU" sz="4400" dirty="0" smtClean="0"/>
              <a:t>В Казахстане в 2 раза больше ИП - и в два раза меньше «в </a:t>
            </a:r>
            <a:r>
              <a:rPr lang="ru-RU" sz="4400" smtClean="0"/>
              <a:t>тени</a:t>
            </a:r>
            <a:r>
              <a:rPr lang="ru-RU" sz="4400" smtClean="0"/>
              <a:t>» (%)</a:t>
            </a:r>
            <a:endParaRPr lang="ru-RU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2016 год: Россия через 30 лет после принятия закона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Падение экономических показателей</a:t>
            </a:r>
          </a:p>
          <a:p>
            <a:r>
              <a:rPr lang="ru-RU" dirty="0"/>
              <a:t>Больше 70% - доля государства в экономике</a:t>
            </a:r>
          </a:p>
          <a:p>
            <a:r>
              <a:rPr lang="ru-RU" dirty="0" smtClean="0"/>
              <a:t>Коррупция</a:t>
            </a:r>
          </a:p>
          <a:p>
            <a:r>
              <a:rPr lang="ru-RU" dirty="0" smtClean="0"/>
              <a:t>Огромные военные расходы</a:t>
            </a:r>
          </a:p>
          <a:p>
            <a:r>
              <a:rPr lang="ru-RU" dirty="0" smtClean="0"/>
              <a:t>Падение доходов от продажи энергоносителей</a:t>
            </a:r>
          </a:p>
          <a:p>
            <a:r>
              <a:rPr lang="ru-RU" dirty="0" smtClean="0"/>
              <a:t>Отсутствие стимулов к легальному труду (до 20 млн. взрослых – в неформальной экономике)</a:t>
            </a:r>
          </a:p>
          <a:p>
            <a:r>
              <a:rPr lang="ru-RU" dirty="0" smtClean="0"/>
              <a:t>Структурный кризис</a:t>
            </a:r>
          </a:p>
          <a:p>
            <a:r>
              <a:rPr lang="ru-RU" dirty="0" smtClean="0"/>
              <a:t>Падение авторитета власти</a:t>
            </a:r>
          </a:p>
          <a:p>
            <a:pPr>
              <a:buNone/>
            </a:pPr>
            <a:r>
              <a:rPr lang="ru-RU" dirty="0" smtClean="0"/>
              <a:t>Вывод: необходимость </a:t>
            </a:r>
            <a:r>
              <a:rPr lang="ru-RU" i="1" dirty="0" smtClean="0"/>
              <a:t>системных</a:t>
            </a:r>
            <a:r>
              <a:rPr lang="ru-RU" dirty="0" smtClean="0"/>
              <a:t> реформ, как 30 лет назад!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необходимо для развития ИП?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Закон, регулирующий деятельность ИП и формулирующий полный список возможных нормативных актов в отношении ИП на уровне регионов</a:t>
            </a:r>
          </a:p>
          <a:p>
            <a:r>
              <a:rPr lang="ru-RU" dirty="0" smtClean="0"/>
              <a:t>Снижение административного давления</a:t>
            </a:r>
          </a:p>
          <a:p>
            <a:r>
              <a:rPr lang="ru-RU" dirty="0" smtClean="0"/>
              <a:t>Передача регионам </a:t>
            </a:r>
            <a:r>
              <a:rPr lang="ru-RU" i="1" dirty="0" smtClean="0"/>
              <a:t>всех</a:t>
            </a:r>
            <a:r>
              <a:rPr lang="ru-RU" dirty="0" smtClean="0"/>
              <a:t> налоговых доходов от ИП</a:t>
            </a:r>
          </a:p>
          <a:p>
            <a:r>
              <a:rPr lang="ru-RU" dirty="0" smtClean="0"/>
              <a:t>Реальные (а не дутые) налоговые каникулы</a:t>
            </a:r>
          </a:p>
          <a:p>
            <a:r>
              <a:rPr lang="ru-RU" dirty="0" smtClean="0"/>
              <a:t>Отказ от двойного налогообложения (дальнобойщики)</a:t>
            </a:r>
          </a:p>
          <a:p>
            <a:r>
              <a:rPr lang="ru-RU" dirty="0" smtClean="0"/>
              <a:t>Увеличение числа видов деятельности по патенту, возможность выбора между ЕНВД, упрощенкой и патентом, отказ от отмены специальных налоговых режимов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3588906" cy="238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14554"/>
            <a:ext cx="8372476" cy="1857388"/>
          </a:xfrm>
        </p:spPr>
        <p:txBody>
          <a:bodyPr>
            <a:normAutofit/>
          </a:bodyPr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Кризис советской экономики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Экстенсивный характер экономики</a:t>
            </a:r>
          </a:p>
          <a:p>
            <a:r>
              <a:rPr lang="ru-RU" dirty="0" smtClean="0"/>
              <a:t>Безумные военные расходы</a:t>
            </a:r>
          </a:p>
          <a:p>
            <a:r>
              <a:rPr lang="ru-RU" dirty="0" smtClean="0"/>
              <a:t>Падение доходов от продажи энергоносителей</a:t>
            </a:r>
          </a:p>
          <a:p>
            <a:r>
              <a:rPr lang="ru-RU" dirty="0" smtClean="0"/>
              <a:t>Рост внешней задолженности</a:t>
            </a:r>
          </a:p>
          <a:p>
            <a:r>
              <a:rPr lang="ru-RU" dirty="0" smtClean="0"/>
              <a:t>Отсутствие стимулов к труду</a:t>
            </a:r>
          </a:p>
          <a:p>
            <a:r>
              <a:rPr lang="ru-RU" dirty="0" smtClean="0"/>
              <a:t>30% трудоспособного населения – «</a:t>
            </a:r>
            <a:r>
              <a:rPr lang="ru-RU" dirty="0" err="1" smtClean="0"/>
              <a:t>самозанятые</a:t>
            </a:r>
            <a:r>
              <a:rPr lang="ru-RU" dirty="0" smtClean="0"/>
              <a:t>», теневая экономика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Необходимость глубоких экономических реформ осознавалась постепенно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Структурная перестройка промышленности («ускорение» )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endParaRPr lang="ru-RU" dirty="0" smtClean="0"/>
          </a:p>
          <a:p>
            <a:r>
              <a:rPr lang="ru-RU" dirty="0" smtClean="0"/>
              <a:t>Необходимость изменения действующей экономической  модели, рыночная экономика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endParaRPr lang="ru-RU" dirty="0" smtClean="0"/>
          </a:p>
          <a:p>
            <a:r>
              <a:rPr lang="ru-RU" dirty="0" smtClean="0"/>
              <a:t>Развитие «индивидуальной трудовой активности населения»</a:t>
            </a:r>
            <a:r>
              <a:rPr lang="en-US" dirty="0" smtClean="0"/>
              <a:t> (</a:t>
            </a:r>
            <a:r>
              <a:rPr lang="ru-RU" dirty="0" smtClean="0"/>
              <a:t>эвфемизм, замена понятия «предпринимательская активность»)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Закон – исходный пункт экономической трансформации в СССР</a:t>
            </a:r>
            <a:endParaRPr lang="ru-RU" sz="3600" dirty="0"/>
          </a:p>
        </p:txBody>
      </p:sp>
      <p:pic>
        <p:nvPicPr>
          <p:cNvPr id="4" name="Содержимое 3" descr="6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3226831" cy="2714644"/>
          </a:xfrm>
        </p:spPr>
      </p:pic>
      <p:sp>
        <p:nvSpPr>
          <p:cNvPr id="5" name="Прямоугольник 4"/>
          <p:cNvSpPr/>
          <p:nvPr/>
        </p:nvSpPr>
        <p:spPr>
          <a:xfrm>
            <a:off x="4071934" y="1857364"/>
            <a:ext cx="4429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19 ноября 1986 года ВС СССР принял Закон СССР №6051-</a:t>
            </a:r>
            <a:r>
              <a:rPr lang="en-US" b="1" i="1" dirty="0" smtClean="0"/>
              <a:t>XI  </a:t>
            </a:r>
            <a:r>
              <a:rPr lang="ru-RU" b="1" i="1" dirty="0" smtClean="0"/>
              <a:t>«Об индивидуальной трудовой деятельности», введенный в действие 01.05.1987 года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143512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1988 год – 734 000 человек заняты индивидуальной трудовой деятельностью в СССР. Начало формирования массового негосударственного сектора, вместо теневого бизнеса: первый (успешный!) опыт по выводу экономической активности из теневой экономики. </a:t>
            </a:r>
          </a:p>
          <a:p>
            <a:r>
              <a:rPr lang="ru-RU" b="1" i="1" dirty="0" smtClean="0"/>
              <a:t>Около 30 видов товаров и услуг.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Индивидуальное частное предприятие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Закон РСФСР от 25.12.1990 г. «О предприятиях и предпринимательской деятельности» - новое понятие «Индивидуальное </a:t>
            </a:r>
            <a:r>
              <a:rPr lang="ru-RU" i="1" dirty="0" smtClean="0"/>
              <a:t>частное</a:t>
            </a:r>
            <a:r>
              <a:rPr lang="ru-RU" dirty="0" smtClean="0"/>
              <a:t> предприятие (ИЧП)» </a:t>
            </a:r>
            <a:r>
              <a:rPr lang="ru-RU" dirty="0" smtClean="0">
                <a:sym typeface="Wingdings" panose="05000000000000000000" pitchFamily="2" charset="2"/>
              </a:rPr>
              <a:t></a:t>
            </a:r>
            <a:endParaRPr lang="ru-RU" dirty="0" smtClean="0"/>
          </a:p>
          <a:p>
            <a:r>
              <a:rPr lang="ru-RU" dirty="0" smtClean="0"/>
              <a:t>01.01.1991 г. Закон СССР «Об индивидуальной трудовой деятельности» утратил свою силу.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Индивидуальный предприниматель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01.01.1995 г. – ст.23 Гражданского кодекса РФ  «Предпринимательская деятельность гражданина»  </a:t>
            </a:r>
          </a:p>
          <a:p>
            <a:pPr>
              <a:buNone/>
            </a:pPr>
            <a:r>
              <a:rPr lang="ru-RU" dirty="0" smtClean="0"/>
              <a:t>Понятие «Индивидуальный предприниматель»  (ИП) – физическое лицо, осуществляющее предпринимательскую деятельность без образования </a:t>
            </a:r>
            <a:r>
              <a:rPr lang="ru-RU" dirty="0" err="1" smtClean="0"/>
              <a:t>юрлица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21542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Закон №129-ФЗ от 08.08.2001 г. «О государственной регистрации юридических лиц и индивидуальных предпринимателей»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58204" cy="3554419"/>
          </a:xfrm>
        </p:spPr>
        <p:txBody>
          <a:bodyPr/>
          <a:lstStyle/>
          <a:p>
            <a:r>
              <a:rPr lang="ru-RU" dirty="0" smtClean="0"/>
              <a:t>Специальные налоговые режимы: упрощенная система налогообложения и единый налог на вмененный доход (ЕНВД)</a:t>
            </a:r>
          </a:p>
          <a:p>
            <a:r>
              <a:rPr lang="ru-RU" dirty="0" smtClean="0"/>
              <a:t>ИП – фермер </a:t>
            </a:r>
            <a:r>
              <a:rPr lang="ru-RU" dirty="0" smtClean="0"/>
              <a:t>(</a:t>
            </a:r>
            <a:r>
              <a:rPr lang="ru-RU" dirty="0" smtClean="0"/>
              <a:t>Федеральный з</a:t>
            </a:r>
            <a:r>
              <a:rPr lang="ru-RU" dirty="0" smtClean="0"/>
              <a:t>акон </a:t>
            </a:r>
            <a:r>
              <a:rPr lang="ru-RU" dirty="0" smtClean="0"/>
              <a:t>«О крестьянском (фермерском) хозяйстве» №74 ФЗ от 11.06.2003 г.)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2013- 2014 годы – падение темпов роста ИП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5517232"/>
            <a:ext cx="7859216" cy="60893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600" dirty="0" smtClean="0"/>
              <a:t>Повышение обязательных платежей (страховые взносы) в 2 раза. </a:t>
            </a:r>
          </a:p>
          <a:p>
            <a:pPr>
              <a:buNone/>
            </a:pPr>
            <a:r>
              <a:rPr lang="ru-RU" sz="3600" dirty="0" smtClean="0"/>
              <a:t>Результат: </a:t>
            </a:r>
            <a:r>
              <a:rPr lang="en-US" sz="3600" dirty="0" smtClean="0"/>
              <a:t> </a:t>
            </a:r>
            <a:r>
              <a:rPr lang="ru-RU" sz="3600" dirty="0" smtClean="0"/>
              <a:t>массовое закрытие – 650 000 ИП.</a:t>
            </a:r>
            <a:endParaRPr lang="ru-RU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381125"/>
            <a:ext cx="50958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5112568" cy="13541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Как государство «поддерживало» ИП: 2010 – 2016 годы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077072"/>
            <a:ext cx="8003232" cy="204909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Рост налоговой нагрузки</a:t>
            </a:r>
            <a:r>
              <a:rPr lang="ru-RU" dirty="0" smtClean="0"/>
              <a:t>, платежей, </a:t>
            </a:r>
            <a:r>
              <a:rPr lang="ru-RU" dirty="0" smtClean="0"/>
              <a:t>штрафов</a:t>
            </a:r>
          </a:p>
          <a:p>
            <a:r>
              <a:rPr lang="ru-RU" dirty="0" smtClean="0"/>
              <a:t>Уничтожение «</a:t>
            </a:r>
            <a:r>
              <a:rPr lang="ru-RU" dirty="0" err="1" smtClean="0"/>
              <a:t>самостроя</a:t>
            </a:r>
            <a:r>
              <a:rPr lang="ru-RU" dirty="0" smtClean="0"/>
              <a:t>» </a:t>
            </a:r>
            <a:r>
              <a:rPr lang="ru-RU" dirty="0" smtClean="0">
                <a:sym typeface="Wingdings" panose="05000000000000000000" pitchFamily="2" charset="2"/>
              </a:rPr>
              <a:t></a:t>
            </a:r>
            <a:endParaRPr lang="ru-RU" dirty="0" smtClean="0"/>
          </a:p>
          <a:p>
            <a:r>
              <a:rPr lang="ru-RU" dirty="0" smtClean="0"/>
              <a:t>Передел собственности в пользу аффилированных с чиновниками лиц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509189" cy="19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279031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48512"/>
            <a:ext cx="2952328" cy="196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526</Words>
  <Application>Microsoft Office PowerPoint</Application>
  <PresentationFormat>Экран (4:3)</PresentationFormat>
  <Paragraphs>59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Индивидуальные предприниматели: вчера, сегодня, завтра.</vt:lpstr>
      <vt:lpstr>Кризис советской экономики</vt:lpstr>
      <vt:lpstr>Необходимость глубоких экономических реформ осознавалась постепенно</vt:lpstr>
      <vt:lpstr>Закон – исходный пункт экономической трансформации в СССР</vt:lpstr>
      <vt:lpstr>Индивидуальное частное предприятие </vt:lpstr>
      <vt:lpstr>Индивидуальный предприниматель</vt:lpstr>
      <vt:lpstr>Закон №129-ФЗ от 08.08.2001 г. «О государственной регистрации юридических лиц и индивидуальных предпринимателей»</vt:lpstr>
      <vt:lpstr>2013- 2014 годы – падение темпов роста ИП</vt:lpstr>
      <vt:lpstr>Как государство «поддерживало» ИП: 2010 – 2016 годы</vt:lpstr>
      <vt:lpstr>На август 2016 года…</vt:lpstr>
      <vt:lpstr>2016 год: Россия через 30 лет после принятия закона</vt:lpstr>
      <vt:lpstr>Что необходимо для развития ИП?</vt:lpstr>
      <vt:lpstr>Благодарю за внимание!</vt:lpstr>
    </vt:vector>
  </TitlesOfParts>
  <Company>Yabloko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Индивидуальные предприниматели: вчера, сегодня, завтра.</dc:title>
  <dc:creator>handrikov</dc:creator>
  <cp:lastModifiedBy>Илья</cp:lastModifiedBy>
  <cp:revision>43</cp:revision>
  <dcterms:created xsi:type="dcterms:W3CDTF">2016-11-19T17:10:47Z</dcterms:created>
  <dcterms:modified xsi:type="dcterms:W3CDTF">2016-11-23T04:00:21Z</dcterms:modified>
</cp:coreProperties>
</file>